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84" r:id="rId9"/>
    <p:sldId id="268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6" r:id="rId19"/>
    <p:sldId id="285" r:id="rId20"/>
    <p:sldId id="277" r:id="rId21"/>
    <p:sldId id="278" r:id="rId22"/>
    <p:sldId id="279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5" autoAdjust="0"/>
    <p:restoredTop sz="91697" autoAdjust="0"/>
  </p:normalViewPr>
  <p:slideViewPr>
    <p:cSldViewPr>
      <p:cViewPr varScale="1">
        <p:scale>
          <a:sx n="61" d="100"/>
          <a:sy n="61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902C-E1C4-4F5C-8F25-F2C29DD71C5B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BE884-3C45-4B2A-B42F-43478EF77B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BE884-3C45-4B2A-B42F-43478EF77B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4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Принцип  индивидуального подхода  в  профилактике   безнадзорности и  правонарушений с несовершеннолетними  и   семьями, находящимися в  социально  опасном  положении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252681" y="4439335"/>
            <a:ext cx="6386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Статистика </a:t>
            </a:r>
            <a:r>
              <a:rPr lang="ru-RU" sz="3600" dirty="0">
                <a:solidFill>
                  <a:srgbClr val="FF0000"/>
                </a:solidFill>
              </a:rPr>
              <a:t>применения  меры наказания – помещение  на  30 суток в ЦВСНП  г. Твери.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750943"/>
              </p:ext>
            </p:extLst>
          </p:nvPr>
        </p:nvGraphicFramePr>
        <p:xfrm>
          <a:off x="571472" y="2060848"/>
          <a:ext cx="8001056" cy="4082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740"/>
                <a:gridCol w="2666740"/>
                <a:gridCol w="2667576"/>
              </a:tblGrid>
              <a:tr h="1166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2014 год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2015 год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2016 год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9162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спорт1.FE359E1A2A2A4DF\Рабочий стол\Таис. Мих\ПДН\IMG_20150421_142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53" y="1124744"/>
            <a:ext cx="435597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порт1.FE359E1A2A2A4DF\Рабочий стол\Таис. Мих\ПДН\IMG_20150421_15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964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Экскурсия  на  базу ОМОНа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222" y="1670074"/>
            <a:ext cx="8229600" cy="4525963"/>
          </a:xfrm>
        </p:spPr>
        <p:txBody>
          <a:bodyPr/>
          <a:lstStyle/>
          <a:p>
            <a:r>
              <a:rPr lang="ru-RU" dirty="0" smtClean="0"/>
              <a:t>Несколько фото</a:t>
            </a:r>
            <a:endParaRPr lang="ru-RU" dirty="0"/>
          </a:p>
        </p:txBody>
      </p:sp>
      <p:pic>
        <p:nvPicPr>
          <p:cNvPr id="2052" name="Picture 4" descr="C:\Documents and Settings\спорт1.FE359E1A2A2A4DF\Рабочий стол\Таис. Мих\ПДН\IMG_20150421_14322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" y="1124744"/>
            <a:ext cx="39529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Летняя занятость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703828"/>
              </p:ext>
            </p:extLst>
          </p:nvPr>
        </p:nvGraphicFramePr>
        <p:xfrm>
          <a:off x="500034" y="1285862"/>
          <a:ext cx="8358247" cy="5160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388"/>
                <a:gridCol w="1285884"/>
                <a:gridCol w="1285884"/>
                <a:gridCol w="1768091"/>
              </a:tblGrid>
              <a:tr h="368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92D050"/>
                    </a:solidFill>
                  </a:tcPr>
                </a:tc>
              </a:tr>
              <a:tr h="125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 подростков на учете   по состоянию на 01.06.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FFC000"/>
                    </a:solidFill>
                  </a:tcPr>
                </a:tc>
              </a:tr>
              <a:tr h="50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Лагерь труда и отдыха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    (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10%)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92D050"/>
                    </a:solidFill>
                  </a:tcPr>
                </a:tc>
              </a:tr>
              <a:tr h="50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Трудовые  бригады 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     (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20%)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92D050"/>
                    </a:solidFill>
                  </a:tcPr>
                </a:tc>
              </a:tr>
              <a:tr h="50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Личное  трудоустройство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    (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50%)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92D050"/>
                    </a:solidFill>
                  </a:tcPr>
                </a:tc>
              </a:tr>
              <a:tr h="760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Летний  оздоровительный  лагерь при школе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    (5%)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92D050"/>
                    </a:solidFill>
                  </a:tcPr>
                </a:tc>
              </a:tr>
              <a:tr h="125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Социально- реабилитационный  центр для несовершеннолетних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    (5%)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7" marR="62977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1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Ремонтируем  спортзал ДЮСШ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4167" y="-18275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E:\Фото_спорт_2\Спорткомпл\Уборка\DpXY63V14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38564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_спорт_2\Спорткомпл\Трудовая бригада\IMG_6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2" y="1772816"/>
            <a:ext cx="37444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Участие несовершеннолетних, находящихся в  СОП, в военно-спортивном   палаточном лагере «Пацаны»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421489"/>
              </p:ext>
            </p:extLst>
          </p:nvPr>
        </p:nvGraphicFramePr>
        <p:xfrm>
          <a:off x="500036" y="1844824"/>
          <a:ext cx="8358243" cy="465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906"/>
                <a:gridCol w="2089779"/>
                <a:gridCol w="2089779"/>
                <a:gridCol w="2089779"/>
              </a:tblGrid>
              <a:tr h="1703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 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Всего  н/летних в   СОП  на 01.06.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Приняли участие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% от общего числа 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15%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1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11%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3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25%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3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Палаточный  лагерь «Пацаны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E:\Фото_спорт_2\Орленок\2016\Изображение 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0315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Фото_спорт_2\Орленок\2016\Изображение 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7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спорт1.FE359E1A2A2A4DF\Рабочий стол\Таис. Мих\лагерь Т.М\Изображение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30124"/>
            <a:ext cx="3240359" cy="32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ногодневный </a:t>
            </a:r>
            <a:r>
              <a:rPr lang="ru-RU" b="1" dirty="0">
                <a:solidFill>
                  <a:srgbClr val="7030A0"/>
                </a:solidFill>
              </a:rPr>
              <a:t>поход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Костер дружбы»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123" name="Picture 3" descr="C:\Documents and Settings\спорт1.FE359E1A2A2A4DF\Рабочий стол\Таис. Мих\лагерь Т.М\Изображение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4272"/>
            <a:ext cx="33392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спорт1.FE359E1A2A2A4DF\Рабочий стол\Таис. Мих\лагерь Т.М\Изображение 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3" y="1466730"/>
            <a:ext cx="3430143" cy="27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Количество  несовершеннолетних </a:t>
            </a:r>
            <a:r>
              <a:rPr lang="ru-RU" dirty="0">
                <a:solidFill>
                  <a:srgbClr val="FF0000"/>
                </a:solidFill>
              </a:rPr>
              <a:t>в Банке  данных СОП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236628"/>
              </p:ext>
            </p:extLst>
          </p:nvPr>
        </p:nvGraphicFramePr>
        <p:xfrm>
          <a:off x="899592" y="1340768"/>
          <a:ext cx="7488832" cy="415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648"/>
                <a:gridCol w="1643074"/>
                <a:gridCol w="1643074"/>
                <a:gridCol w="1959036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 01.12.2014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01.12.2015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на01.12.2016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н/летних в СОП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006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исключенных  из СОП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86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 них в связи  с положительной  динамикой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3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224696"/>
              </p:ext>
            </p:extLst>
          </p:nvPr>
        </p:nvGraphicFramePr>
        <p:xfrm>
          <a:off x="428596" y="285728"/>
          <a:ext cx="8429684" cy="614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1537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</a:t>
                      </a:r>
                      <a:r>
                        <a:rPr lang="ru-RU" sz="3200" dirty="0">
                          <a:effectLst/>
                        </a:rPr>
                        <a:t>город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r>
                        <a:rPr lang="ru-RU" sz="3200" dirty="0">
                          <a:effectLst/>
                        </a:rPr>
                        <a:t>село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7 </a:t>
                      </a:r>
                      <a:r>
                        <a:rPr lang="ru-RU" sz="3200" dirty="0" smtClean="0">
                          <a:effectLst/>
                        </a:rPr>
                        <a:t>семей,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находящихся в СОП,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в которых воспитывается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21 ребенок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 </a:t>
                      </a:r>
                      <a:r>
                        <a:rPr lang="ru-RU" sz="3200" dirty="0" smtClean="0">
                          <a:effectLst/>
                        </a:rPr>
                        <a:t>семей, находящихся в СОП, в  которых воспитывается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14 детей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8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Работа с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спорт1.FE359E1A2A2A4DF\Рабочий стол\Таис. Мих\СОШ № 1\Муз. школа 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6044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спорт1.FE359E1A2A2A4DF\Рабочий стол\Таис. Мих\СОШ № 1\Род. собрание 8.10.15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4482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спорт1.FE359E1A2A2A4DF\Рабочий стол\Таис. Мих\Встреча с родителями\CIMG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72" y="3356992"/>
            <a:ext cx="29227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8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741921"/>
              </p:ext>
            </p:extLst>
          </p:nvPr>
        </p:nvGraphicFramePr>
        <p:xfrm>
          <a:off x="467544" y="332656"/>
          <a:ext cx="8143932" cy="5162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0329"/>
                <a:gridCol w="1696897"/>
                <a:gridCol w="1628446"/>
                <a:gridCol w="1538260"/>
              </a:tblGrid>
              <a:tr h="2042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01.12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2014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01.12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2015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01.12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2016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247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 н/летних в СОП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87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 семей в СОП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9/20 детей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16/37 детей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15с/ 35детей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8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Рассмотрение дел  на 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490668"/>
              </p:ext>
            </p:extLst>
          </p:nvPr>
        </p:nvGraphicFramePr>
        <p:xfrm>
          <a:off x="500034" y="1700809"/>
          <a:ext cx="8358245" cy="288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949"/>
                <a:gridCol w="1679417"/>
                <a:gridCol w="1705825"/>
                <a:gridCol w="1950054"/>
              </a:tblGrid>
              <a:tr h="115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2014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2015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2016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Рассмотрено дел на  родителей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76 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106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90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18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Пролечилось  родителей  от алкоголизма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064777"/>
              </p:ext>
            </p:extLst>
          </p:nvPr>
        </p:nvGraphicFramePr>
        <p:xfrm>
          <a:off x="500034" y="1428736"/>
          <a:ext cx="8358247" cy="463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654"/>
                <a:gridCol w="1947721"/>
                <a:gridCol w="2291199"/>
                <a:gridCol w="1804673"/>
              </a:tblGrid>
              <a:tr h="2023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607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Прошли  лечение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41490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84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Количество межведомственных рейдов   и мобильных выездов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593356"/>
              </p:ext>
            </p:extLst>
          </p:nvPr>
        </p:nvGraphicFramePr>
        <p:xfrm>
          <a:off x="357159" y="2060848"/>
          <a:ext cx="8429683" cy="3605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5193"/>
                <a:gridCol w="1418078"/>
                <a:gridCol w="1374014"/>
                <a:gridCol w="2092398"/>
              </a:tblGrid>
              <a:tr h="1152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2014год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 год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 11 месяцев 2016года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 рейдов  и мобильных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выездов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159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142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Посещено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семей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557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561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56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Лишение родителей родительских прав, ограничение в родительских правах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053648"/>
              </p:ext>
            </p:extLst>
          </p:nvPr>
        </p:nvGraphicFramePr>
        <p:xfrm>
          <a:off x="428596" y="2070877"/>
          <a:ext cx="8215371" cy="401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8943"/>
                <a:gridCol w="1029253"/>
                <a:gridCol w="1186665"/>
                <a:gridCol w="1460510"/>
              </a:tblGrid>
              <a:tr h="296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родителей, лишенных род. прав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9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 иску  ССП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Ограничение в  родительских правах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61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По иску  ССП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90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FF0000"/>
                </a:solidFill>
              </a:rPr>
              <a:t>Количество  </a:t>
            </a:r>
            <a:r>
              <a:rPr lang="ru-RU" sz="3600" dirty="0">
                <a:solidFill>
                  <a:srgbClr val="FF0000"/>
                </a:solidFill>
              </a:rPr>
              <a:t>семей, исключенных из    СОП  в связи  с положительной </a:t>
            </a:r>
            <a:r>
              <a:rPr lang="ru-RU" sz="3600" dirty="0" smtClean="0">
                <a:solidFill>
                  <a:srgbClr val="FF0000"/>
                </a:solidFill>
              </a:rPr>
              <a:t>динамикой </a:t>
            </a:r>
            <a:r>
              <a:rPr lang="ru-RU" sz="4000" dirty="0"/>
              <a:t>динамикой: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40452"/>
              </p:ext>
            </p:extLst>
          </p:nvPr>
        </p:nvGraphicFramePr>
        <p:xfrm>
          <a:off x="428596" y="1584802"/>
          <a:ext cx="8247860" cy="4694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943"/>
                <a:gridCol w="1935557"/>
                <a:gridCol w="1728192"/>
                <a:gridCol w="1512168"/>
              </a:tblGrid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35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семей исключенных из  СОП/ в них детей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 семей 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2семей/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9семей/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детей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678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 связи  с положительной  динамикой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4семей/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11детей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2семей/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семей/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1584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По другим основаниям(  выезд семьи за  пределы  района,  совершеннолетние детей)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семьи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ребенка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семьи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678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 семей в СОП на 01.12.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9/20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16/37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15с/ 35детей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1238" y="1584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537039"/>
              </p:ext>
            </p:extLst>
          </p:nvPr>
        </p:nvGraphicFramePr>
        <p:xfrm>
          <a:off x="395536" y="285729"/>
          <a:ext cx="8496944" cy="5916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720080"/>
                <a:gridCol w="936104"/>
                <a:gridCol w="1008112"/>
                <a:gridCol w="1224136"/>
                <a:gridCol w="1008112"/>
                <a:gridCol w="1296144"/>
                <a:gridCol w="1296144"/>
              </a:tblGrid>
              <a:tr h="78581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Проживают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11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Город-10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Село-4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152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обучающиеся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Не обучаются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обучающиеся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      не </a:t>
                      </a:r>
                      <a:r>
                        <a:rPr lang="ru-RU" sz="2000" dirty="0">
                          <a:effectLst/>
                        </a:rPr>
                        <a:t>обучаются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76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9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сош №1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сош №2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Краснохолмский  колледж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  -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Б.Раг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оош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Кашин.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шк.-инт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работающие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нераб</a:t>
                      </a:r>
                      <a:r>
                        <a:rPr lang="ru-RU" sz="2400" dirty="0">
                          <a:effectLst/>
                        </a:rPr>
                        <a:t>. и </a:t>
                      </a:r>
                      <a:r>
                        <a:rPr lang="ru-RU" sz="2400" dirty="0" err="1">
                          <a:effectLst/>
                        </a:rPr>
                        <a:t>необуч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</a:tr>
              <a:tr h="525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      -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877" marR="57877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8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Возрастные </a:t>
            </a:r>
            <a:r>
              <a:rPr lang="ru-RU" dirty="0">
                <a:solidFill>
                  <a:srgbClr val="FF0000"/>
                </a:solidFill>
              </a:rPr>
              <a:t>особенности несовершеннолетних в  СОП: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283845"/>
              </p:ext>
            </p:extLst>
          </p:nvPr>
        </p:nvGraphicFramePr>
        <p:xfrm>
          <a:off x="642908" y="1428736"/>
          <a:ext cx="8001057" cy="4429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450"/>
                <a:gridCol w="1149386"/>
                <a:gridCol w="1310312"/>
                <a:gridCol w="1753863"/>
                <a:gridCol w="1865046"/>
              </a:tblGrid>
              <a:tr h="1771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7-10 лет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11-13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14-15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16-17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2014 год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2015 год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-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2016 год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6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Основаниями  </a:t>
            </a:r>
            <a:r>
              <a:rPr lang="ru-RU" b="1" dirty="0">
                <a:solidFill>
                  <a:srgbClr val="FF0000"/>
                </a:solidFill>
              </a:rPr>
              <a:t>для признания  несовершеннолетних в </a:t>
            </a:r>
            <a:r>
              <a:rPr lang="ru-RU" b="1" dirty="0" smtClean="0">
                <a:solidFill>
                  <a:srgbClr val="FF0000"/>
                </a:solidFill>
              </a:rPr>
              <a:t>СОП </a:t>
            </a:r>
            <a:r>
              <a:rPr lang="ru-RU" dirty="0" smtClean="0"/>
              <a:t>явилось: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05147"/>
              </p:ext>
            </p:extLst>
          </p:nvPr>
        </p:nvGraphicFramePr>
        <p:xfrm>
          <a:off x="357158" y="1628801"/>
          <a:ext cx="8501122" cy="507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4507"/>
                <a:gridCol w="3046615"/>
              </a:tblGrid>
              <a:tr h="1713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употребление 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алкогольной  продукции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чел.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     (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15-16 лет)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981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совершение  ООД (кражи)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 чел</a:t>
                      </a:r>
                      <a:r>
                        <a:rPr lang="ru-RU" sz="2000" dirty="0">
                          <a:effectLst/>
                        </a:rPr>
                        <a:t>.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1-7 лет,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2- </a:t>
                      </a:r>
                      <a:r>
                        <a:rPr lang="ru-RU" sz="2000" dirty="0">
                          <a:effectLst/>
                        </a:rPr>
                        <a:t>11 лет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3 -12-14 лет)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2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совершение правонарушения до достижения возраста, с которого наступает административная ответственность (хищение чужого имущества)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12 лет)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66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работе 14 программ реабилитации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80901"/>
              </p:ext>
            </p:extLst>
          </p:nvPr>
        </p:nvGraphicFramePr>
        <p:xfrm>
          <a:off x="357158" y="2137652"/>
          <a:ext cx="8072494" cy="364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706"/>
                <a:gridCol w="1699428"/>
                <a:gridCol w="1419680"/>
                <a:gridCol w="1419680"/>
              </a:tblGrid>
              <a:tr h="2355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Сроки реабилитационной работы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 6  месяцев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 1 года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более 1 года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2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Количество несовершеннолетних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75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Количество совместных выходов  представителей  ССП в образовательные  учреждения  района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263862"/>
              </p:ext>
            </p:extLst>
          </p:nvPr>
        </p:nvGraphicFramePr>
        <p:xfrm>
          <a:off x="857225" y="2657488"/>
          <a:ext cx="7500988" cy="3200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0068"/>
                <a:gridCol w="2500068"/>
                <a:gridCol w="2500852"/>
              </a:tblGrid>
              <a:tr h="900053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2014 год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2015 год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2016 год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30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24</a:t>
                      </a:r>
                      <a:endParaRPr lang="ru-RU" sz="2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420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1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Выступления в образовательных учреждениях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спорт1.FE359E1A2A2A4DF\Рабочий стол\Таис. Мих\РДДТ\P114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417110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спорт1.FE359E1A2A2A4DF\Рабочий стол\Таис. Мих\Колледж\P1030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2847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спорт1.FE359E1A2A2A4DF\Рабочий стол\Таис. Мих\Колледж\IMG_9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34" y="1500125"/>
            <a:ext cx="2631562" cy="29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4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Деловая игра «Мы и закон»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выступлений в  </a:t>
            </a:r>
            <a:r>
              <a:rPr lang="ru-RU" dirty="0" err="1" smtClean="0"/>
              <a:t>оу</a:t>
            </a:r>
            <a:endParaRPr lang="ru-RU" dirty="0"/>
          </a:p>
        </p:txBody>
      </p:sp>
      <p:pic>
        <p:nvPicPr>
          <p:cNvPr id="1026" name="Picture 2" descr="C:\Documents and Settings\спорт1.FE359E1A2A2A4DF\Рабочий стол\Таис. Мих\Колледж\DSCN7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9592"/>
            <a:ext cx="794703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2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552</Words>
  <Application>Microsoft Office PowerPoint</Application>
  <PresentationFormat>Экран (4:3)</PresentationFormat>
  <Paragraphs>285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Принцип  индивидуального подхода  в  профилактике   безнадзорности и  правонарушений с несовершеннолетними  и   семьями, находящимися в  социально  опасном  положении </vt:lpstr>
      <vt:lpstr>Презентация PowerPoint</vt:lpstr>
      <vt:lpstr>Презентация PowerPoint</vt:lpstr>
      <vt:lpstr> Возрастные особенности несовершеннолетних в  СОП: </vt:lpstr>
      <vt:lpstr>  Основаниями  для признания  несовершеннолетних в СОП явилось: </vt:lpstr>
      <vt:lpstr>в работе 14 программ реабилитации  </vt:lpstr>
      <vt:lpstr>  Количество совместных выходов  представителей  ССП в образовательные  учреждения  района</vt:lpstr>
      <vt:lpstr>Выступления в образовательных учреждениях</vt:lpstr>
      <vt:lpstr>Деловая игра «Мы и закон»</vt:lpstr>
      <vt:lpstr> Статистика применения  меры наказания – помещение  на  30 суток в ЦВСНП  г. Твери.   </vt:lpstr>
      <vt:lpstr>Экскурсия  на  базу ОМОНа</vt:lpstr>
      <vt:lpstr>Летняя занятость</vt:lpstr>
      <vt:lpstr>Ремонтируем  спортзал ДЮСШ </vt:lpstr>
      <vt:lpstr>Участие несовершеннолетних, находящихся в  СОП, в военно-спортивном   палаточном лагере «Пацаны»</vt:lpstr>
      <vt:lpstr>Палаточный  лагерь «Пацаны»</vt:lpstr>
      <vt:lpstr>Многодневный поход  «Костер дружбы»</vt:lpstr>
      <vt:lpstr> Количество  несовершеннолетних в Банке  данных СОП </vt:lpstr>
      <vt:lpstr>Презентация PowerPoint</vt:lpstr>
      <vt:lpstr>Работа с родителями</vt:lpstr>
      <vt:lpstr>Рассмотрение дел  на  родителей</vt:lpstr>
      <vt:lpstr>Пролечилось  родителей  от алкоголизма</vt:lpstr>
      <vt:lpstr>Количество межведомственных рейдов   и мобильных выездов</vt:lpstr>
      <vt:lpstr>  Лишение родителей родительских прав, ограничение в родительских правах  </vt:lpstr>
      <vt:lpstr>  Количество  семей, исключенных из    СОП  в связи  с положительной динамикой динамикой: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спорт1</cp:lastModifiedBy>
  <cp:revision>38</cp:revision>
  <dcterms:created xsi:type="dcterms:W3CDTF">2016-06-06T12:55:35Z</dcterms:created>
  <dcterms:modified xsi:type="dcterms:W3CDTF">2016-12-12T07:14:49Z</dcterms:modified>
</cp:coreProperties>
</file>